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94" r:id="rId4"/>
    <p:sldId id="289" r:id="rId5"/>
    <p:sldId id="286" r:id="rId6"/>
    <p:sldId id="287" r:id="rId7"/>
    <p:sldId id="297" r:id="rId8"/>
    <p:sldId id="298" r:id="rId9"/>
    <p:sldId id="290" r:id="rId10"/>
    <p:sldId id="295" r:id="rId11"/>
    <p:sldId id="300" r:id="rId12"/>
    <p:sldId id="302" r:id="rId13"/>
    <p:sldId id="299" r:id="rId14"/>
    <p:sldId id="301" r:id="rId15"/>
    <p:sldId id="291" r:id="rId16"/>
    <p:sldId id="292" r:id="rId17"/>
    <p:sldId id="257" r:id="rId18"/>
    <p:sldId id="258" r:id="rId19"/>
    <p:sldId id="260" r:id="rId20"/>
    <p:sldId id="263" r:id="rId21"/>
    <p:sldId id="265" r:id="rId22"/>
    <p:sldId id="266" r:id="rId23"/>
    <p:sldId id="284" r:id="rId24"/>
    <p:sldId id="280" r:id="rId25"/>
    <p:sldId id="279" r:id="rId26"/>
    <p:sldId id="275" r:id="rId27"/>
    <p:sldId id="276" r:id="rId28"/>
    <p:sldId id="277" r:id="rId29"/>
    <p:sldId id="261" r:id="rId30"/>
    <p:sldId id="262" r:id="rId31"/>
    <p:sldId id="293" r:id="rId32"/>
    <p:sldId id="296" r:id="rId33"/>
    <p:sldId id="278" r:id="rId34"/>
    <p:sldId id="28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6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2;&#1072;&#1088;&#1110;&#1095;&#1082;&#1072;\Desktop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lang="ru-RU"/>
            </a:pP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Якісний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склад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педпрацівників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c:rich>
      </c:tx>
      <c:layout/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0.11114391951006118"/>
          <c:y val="0.26645355862684134"/>
          <c:w val="0.83254844373067061"/>
          <c:h val="0.63648013208236098"/>
        </c:manualLayout>
      </c:layout>
      <c:pie3DChart>
        <c:varyColors val="1"/>
        <c:ser>
          <c:idx val="1"/>
          <c:order val="1"/>
          <c:explosion val="16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15%</a:t>
                    </a:r>
                    <a:endParaRPr lang="en-US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29%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47%</a:t>
                    </a:r>
                    <a:endParaRPr lang="en-US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[Книга1.xlsx]Аркуш1!$B$2:$E$2</c:f>
              <c:strCache>
                <c:ptCount val="4"/>
                <c:pt idx="0">
                  <c:v>спеціаліст</c:v>
                </c:pt>
                <c:pt idx="1">
                  <c:v>І категорія</c:v>
                </c:pt>
                <c:pt idx="2">
                  <c:v>ІІ категорія</c:v>
                </c:pt>
                <c:pt idx="3">
                  <c:v>вища категорія</c:v>
                </c:pt>
              </c:strCache>
            </c:strRef>
          </c:cat>
          <c:val>
            <c:numRef>
              <c:f>[Книга1.xlsx]Аркуш1!$B$3:$E$3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13</c:v>
                </c:pt>
                <c:pt idx="3">
                  <c:v>22</c:v>
                </c:pt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#REF!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/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41-4C3C-91E1-8579F97FC150}"/>
            </c:ext>
          </c:extLst>
        </c:ser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8C77-465C-4CF7-832E-A56FCF942C0B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693548-A035-4D61-B3B0-9801B891B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8C77-465C-4CF7-832E-A56FCF942C0B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3548-A035-4D61-B3B0-9801B891B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8C77-465C-4CF7-832E-A56FCF942C0B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3548-A035-4D61-B3B0-9801B891B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8C77-465C-4CF7-832E-A56FCF942C0B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693548-A035-4D61-B3B0-9801B891B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8C77-465C-4CF7-832E-A56FCF942C0B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3548-A035-4D61-B3B0-9801B891B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8C77-465C-4CF7-832E-A56FCF942C0B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3548-A035-4D61-B3B0-9801B891B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8C77-465C-4CF7-832E-A56FCF942C0B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B693548-A035-4D61-B3B0-9801B891B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8C77-465C-4CF7-832E-A56FCF942C0B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3548-A035-4D61-B3B0-9801B891B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8C77-465C-4CF7-832E-A56FCF942C0B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3548-A035-4D61-B3B0-9801B891B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8C77-465C-4CF7-832E-A56FCF942C0B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3548-A035-4D61-B3B0-9801B891B5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8C77-465C-4CF7-832E-A56FCF942C0B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3548-A035-4D61-B3B0-9801B891B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2B8C77-465C-4CF7-832E-A56FCF942C0B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693548-A035-4D61-B3B0-9801B891B5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188" y="116632"/>
            <a:ext cx="8302268" cy="65389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563888" y="4293096"/>
            <a:ext cx="47160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FF0000"/>
                </a:solidFill>
                <a:latin typeface="Arial Black" pitchFamily="34" charset="0"/>
              </a:rPr>
              <a:t>Звіт директора про роботу педагогічного колективу </a:t>
            </a:r>
          </a:p>
          <a:p>
            <a:pPr algn="ctr"/>
            <a:r>
              <a:rPr lang="uk-UA" sz="2400" dirty="0">
                <a:solidFill>
                  <a:srgbClr val="FF0000"/>
                </a:solidFill>
                <a:latin typeface="Arial Black" pitchFamily="34" charset="0"/>
              </a:rPr>
              <a:t>Городоцького</a:t>
            </a:r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ОЗЗСО</a:t>
            </a:r>
            <a:r>
              <a:rPr lang="uk-UA" sz="2400" dirty="0">
                <a:solidFill>
                  <a:srgbClr val="FF0000"/>
                </a:solidFill>
                <a:latin typeface="Arial Black" pitchFamily="34" charset="0"/>
              </a:rPr>
              <a:t>№5</a:t>
            </a:r>
          </a:p>
          <a:p>
            <a:pPr algn="ctr"/>
            <a:r>
              <a:rPr lang="uk-UA" sz="2400" dirty="0">
                <a:solidFill>
                  <a:srgbClr val="FF0000"/>
                </a:solidFill>
                <a:latin typeface="Arial Black" pitchFamily="34" charset="0"/>
              </a:rPr>
              <a:t>	І-ІІІ ступенів</a:t>
            </a:r>
          </a:p>
          <a:p>
            <a:pPr algn="ctr"/>
            <a:r>
              <a:rPr lang="uk-UA" sz="2400" dirty="0">
                <a:solidFill>
                  <a:srgbClr val="FF0000"/>
                </a:solidFill>
                <a:latin typeface="Arial Black" pitchFamily="34" charset="0"/>
              </a:rPr>
              <a:t>за </a:t>
            </a:r>
            <a:r>
              <a:rPr lang="uk-UA" sz="2400" dirty="0" smtClean="0">
                <a:solidFill>
                  <a:srgbClr val="FF0000"/>
                </a:solidFill>
                <a:latin typeface="Arial Black" pitchFamily="34" charset="0"/>
              </a:rPr>
              <a:t>2021 </a:t>
            </a:r>
            <a:r>
              <a:rPr lang="uk-UA" sz="2400" dirty="0">
                <a:solidFill>
                  <a:srgbClr val="FF0000"/>
                </a:solidFill>
                <a:latin typeface="Arial Black" pitchFamily="34" charset="0"/>
              </a:rPr>
              <a:t>– </a:t>
            </a:r>
            <a:r>
              <a:rPr lang="uk-UA" sz="2400" dirty="0" smtClean="0">
                <a:solidFill>
                  <a:srgbClr val="FF0000"/>
                </a:solidFill>
                <a:latin typeface="Arial Black" pitchFamily="34" charset="0"/>
              </a:rPr>
              <a:t>2022 </a:t>
            </a:r>
            <a:r>
              <a:rPr lang="uk-UA" sz="2400" dirty="0" err="1">
                <a:solidFill>
                  <a:srgbClr val="FF0000"/>
                </a:solidFill>
                <a:latin typeface="Arial Black" pitchFamily="34" charset="0"/>
              </a:rPr>
              <a:t>н.р</a:t>
            </a:r>
            <a:r>
              <a:rPr lang="uk-UA" sz="2400" dirty="0">
                <a:solidFill>
                  <a:srgbClr val="FF0000"/>
                </a:solidFill>
                <a:latin typeface="Arial Black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252877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грамоти</a:t>
            </a:r>
            <a:endParaRPr lang="ru-RU" dirty="0"/>
          </a:p>
        </p:txBody>
      </p:sp>
      <p:graphicFrame>
        <p:nvGraphicFramePr>
          <p:cNvPr id="3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0264946"/>
              </p:ext>
            </p:extLst>
          </p:nvPr>
        </p:nvGraphicFramePr>
        <p:xfrm>
          <a:off x="251520" y="1412776"/>
          <a:ext cx="350553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4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780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Конкурс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Кількість учнів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Бобер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78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Колосок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54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7637" y="188640"/>
            <a:ext cx="3489577" cy="261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73016"/>
            <a:ext cx="3312368" cy="248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2426" y="2833074"/>
            <a:ext cx="2650385" cy="35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4801" y="2878914"/>
            <a:ext cx="32950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1-4 класи брали участь в онлайн олімпіадах</a:t>
            </a:r>
          </a:p>
          <a:p>
            <a:r>
              <a:rPr lang="uk-UA" dirty="0" smtClean="0"/>
              <a:t>«</a:t>
            </a:r>
            <a:r>
              <a:rPr lang="uk-UA" dirty="0" err="1" smtClean="0"/>
              <a:t>Всеосвіта</a:t>
            </a:r>
            <a:r>
              <a:rPr lang="uk-UA" dirty="0" smtClean="0"/>
              <a:t>» та «На урок».</a:t>
            </a:r>
          </a:p>
          <a:p>
            <a:r>
              <a:rPr lang="uk-UA" dirty="0" smtClean="0"/>
              <a:t>2-Б і 2-В – Всеукраїнський конкурс «Охорона праці очима дітей» та  польський проект «Цілі сталого розвитку».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3153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Методична робота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5419328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У програмі навчання вчителів за матеріалами ЛОІППО про запровадження Державного стандарту базової середньої освіти 5-6 класів НУШ брали участь педагоги нашого закладу освіти як тренери і як слухачі курсу.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12976"/>
            <a:ext cx="3321528" cy="249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55120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4483224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 err="1"/>
              <a:t>Супервізія</a:t>
            </a:r>
            <a:r>
              <a:rPr lang="ru-RU" sz="2000" dirty="0"/>
              <a:t> в </a:t>
            </a:r>
            <a:r>
              <a:rPr lang="ru-RU" sz="2000" dirty="0" err="1"/>
              <a:t>дії</a:t>
            </a:r>
            <a:r>
              <a:rPr lang="ru-RU" sz="2000" dirty="0"/>
              <a:t>! 16 - 18 листопада </a:t>
            </a:r>
            <a:r>
              <a:rPr lang="ru-RU" sz="2000" dirty="0" smtClean="0"/>
              <a:t>наш педагог </a:t>
            </a:r>
            <a:r>
              <a:rPr lang="ru-RU" sz="2000" dirty="0" err="1" smtClean="0"/>
              <a:t>Назаровець</a:t>
            </a:r>
            <a:r>
              <a:rPr lang="ru-RU" sz="2000" dirty="0" smtClean="0"/>
              <a:t> Романа </a:t>
            </a:r>
            <a:r>
              <a:rPr lang="ru-RU" sz="2000" dirty="0" err="1" smtClean="0"/>
              <a:t>Михайлівна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побувала</a:t>
            </a:r>
            <a:r>
              <a:rPr lang="ru-RU" sz="2000" dirty="0" smtClean="0"/>
              <a:t> </a:t>
            </a:r>
            <a:r>
              <a:rPr lang="ru-RU" sz="2000" dirty="0"/>
              <a:t>у </a:t>
            </a:r>
            <a:r>
              <a:rPr lang="ru-RU" sz="2000" dirty="0" err="1"/>
              <a:t>трьох</a:t>
            </a:r>
            <a:r>
              <a:rPr lang="ru-RU" sz="2000" dirty="0"/>
              <a:t> </a:t>
            </a:r>
            <a:r>
              <a:rPr lang="ru-RU" sz="2000" dirty="0" err="1"/>
              <a:t>навчальних</a:t>
            </a:r>
            <a:r>
              <a:rPr lang="ru-RU" sz="2000" dirty="0"/>
              <a:t> закладах: </a:t>
            </a:r>
            <a:r>
              <a:rPr lang="ru-RU" sz="2000" dirty="0" err="1"/>
              <a:t>Керницький</a:t>
            </a:r>
            <a:r>
              <a:rPr lang="ru-RU" sz="2000" dirty="0"/>
              <a:t> НВК, </a:t>
            </a:r>
            <a:r>
              <a:rPr lang="ru-RU" sz="2000" dirty="0" err="1"/>
              <a:t>Заверещицький</a:t>
            </a:r>
            <a:r>
              <a:rPr lang="ru-RU" sz="2000" dirty="0"/>
              <a:t> НВК та </a:t>
            </a:r>
            <a:r>
              <a:rPr lang="ru-RU" sz="2000" dirty="0" err="1"/>
              <a:t>Братковицький</a:t>
            </a:r>
            <a:r>
              <a:rPr lang="ru-RU" sz="2000" dirty="0"/>
              <a:t> ЗЗСО з метою </a:t>
            </a:r>
            <a:r>
              <a:rPr lang="ru-RU" sz="2000" dirty="0" err="1"/>
              <a:t>надання</a:t>
            </a:r>
            <a:r>
              <a:rPr lang="ru-RU" sz="2000" dirty="0"/>
              <a:t> </a:t>
            </a:r>
            <a:r>
              <a:rPr lang="ru-RU" sz="2000" dirty="0" err="1"/>
              <a:t>практичної</a:t>
            </a:r>
            <a:r>
              <a:rPr lang="ru-RU" sz="2000" dirty="0"/>
              <a:t> </a:t>
            </a:r>
            <a:r>
              <a:rPr lang="ru-RU" sz="2000" dirty="0" err="1"/>
              <a:t>допомоги</a:t>
            </a:r>
            <a:r>
              <a:rPr lang="ru-RU" sz="2000" dirty="0"/>
              <a:t> </a:t>
            </a:r>
            <a:r>
              <a:rPr lang="ru-RU" sz="2000" dirty="0" err="1"/>
              <a:t>педагогічним</a:t>
            </a:r>
            <a:r>
              <a:rPr lang="ru-RU" sz="2000" dirty="0"/>
              <a:t> </a:t>
            </a:r>
            <a:r>
              <a:rPr lang="ru-RU" sz="2000" dirty="0" err="1"/>
              <a:t>працівникам</a:t>
            </a:r>
            <a:r>
              <a:rPr lang="ru-RU" sz="2000" dirty="0"/>
              <a:t> </a:t>
            </a:r>
            <a:r>
              <a:rPr lang="ru-RU" sz="2000" dirty="0" err="1"/>
              <a:t>початкових</a:t>
            </a:r>
            <a:r>
              <a:rPr lang="ru-RU" sz="2000" dirty="0"/>
              <a:t> </a:t>
            </a:r>
            <a:r>
              <a:rPr lang="ru-RU" sz="2000" dirty="0" err="1"/>
              <a:t>класів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933056"/>
            <a:ext cx="3515883" cy="26369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2138" y="548680"/>
            <a:ext cx="2283718" cy="304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676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Дистанційне навчання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4267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/>
              <a:t>У закладі використовується автоматизована система управління освітнім процесом </a:t>
            </a:r>
            <a:r>
              <a:rPr lang="en-US" sz="2400" dirty="0" smtClean="0"/>
              <a:t>Google for Education (</a:t>
            </a:r>
            <a:r>
              <a:rPr lang="uk-UA" sz="2400" dirty="0" smtClean="0"/>
              <a:t>пакет </a:t>
            </a:r>
            <a:r>
              <a:rPr lang="en-US" sz="2400" dirty="0" smtClean="0"/>
              <a:t>Classroom, Meet).</a:t>
            </a:r>
            <a:r>
              <a:rPr lang="uk-UA" sz="2400" dirty="0" smtClean="0"/>
              <a:t> Активно застосовується під час дистанційної форми навчання.</a:t>
            </a:r>
          </a:p>
          <a:p>
            <a:pPr marL="0" indent="0">
              <a:buNone/>
            </a:pPr>
            <a:r>
              <a:rPr lang="uk-UA" sz="2400" dirty="0" smtClean="0"/>
              <a:t>Створено електронні журнали, використовуючи портал «Нові знання» (класні журнали та щоденники).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0841" y="116632"/>
            <a:ext cx="2647181" cy="3529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185592"/>
            <a:ext cx="275430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0155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4483224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Педагоги нашого закладу освіти </a:t>
            </a:r>
            <a:r>
              <a:rPr lang="ru-RU" dirty="0" err="1"/>
              <a:t>долучились</a:t>
            </a:r>
            <a:r>
              <a:rPr lang="ru-RU" dirty="0"/>
              <a:t> до </a:t>
            </a:r>
            <a:r>
              <a:rPr lang="ru-RU" dirty="0" err="1"/>
              <a:t>викладання</a:t>
            </a:r>
            <a:r>
              <a:rPr lang="ru-RU" dirty="0"/>
              <a:t> в </a:t>
            </a:r>
            <a:r>
              <a:rPr lang="ru-RU" dirty="0" err="1"/>
              <a:t>Українській</a:t>
            </a:r>
            <a:r>
              <a:rPr lang="ru-RU" dirty="0"/>
              <a:t> </a:t>
            </a:r>
            <a:r>
              <a:rPr lang="ru-RU" dirty="0" err="1"/>
              <a:t>дистанційній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r>
              <a:rPr lang="ru-RU" dirty="0"/>
              <a:t> на </a:t>
            </a:r>
            <a:r>
              <a:rPr lang="ru-RU" dirty="0" err="1"/>
              <a:t>волонтерських</a:t>
            </a:r>
            <a:r>
              <a:rPr lang="ru-RU" dirty="0"/>
              <a:t> засадах.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628800"/>
            <a:ext cx="3219822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5177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13041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" indent="0">
              <a:buNone/>
            </a:pPr>
            <a:r>
              <a:rPr lang="uk-UA" b="1" dirty="0"/>
              <a:t>Крім того, учні </a:t>
            </a:r>
            <a:r>
              <a:rPr lang="uk-UA" b="1" dirty="0" smtClean="0"/>
              <a:t>відвідують </a:t>
            </a:r>
            <a:r>
              <a:rPr lang="uk-UA" b="1" dirty="0"/>
              <a:t>гуртки у позашкільних закладах: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b="1" dirty="0"/>
              <a:t>МАМ </a:t>
            </a:r>
            <a:r>
              <a:rPr lang="uk-UA" b="1" dirty="0" err="1"/>
              <a:t>ім.Андрусіва</a:t>
            </a:r>
            <a:r>
              <a:rPr lang="uk-UA" b="1" dirty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КЗ "</a:t>
            </a:r>
            <a:r>
              <a:rPr lang="ru-RU" b="1" dirty="0" err="1" smtClean="0"/>
              <a:t>Городоцькому</a:t>
            </a:r>
            <a:r>
              <a:rPr lang="ru-RU" b="1" dirty="0" smtClean="0"/>
              <a:t> </a:t>
            </a:r>
            <a:r>
              <a:rPr lang="ru-RU" b="1" dirty="0" err="1" smtClean="0"/>
              <a:t>центрі</a:t>
            </a:r>
            <a:r>
              <a:rPr lang="ru-RU" b="1" dirty="0" smtClean="0"/>
              <a:t> </a:t>
            </a:r>
            <a:r>
              <a:rPr lang="ru-RU" b="1" dirty="0" err="1"/>
              <a:t>дозвілля</a:t>
            </a:r>
            <a:r>
              <a:rPr lang="ru-RU" b="1" dirty="0"/>
              <a:t> та </a:t>
            </a:r>
            <a:r>
              <a:rPr lang="ru-RU" b="1" dirty="0" err="1"/>
              <a:t>надання</a:t>
            </a:r>
            <a:r>
              <a:rPr lang="ru-RU" b="1" dirty="0"/>
              <a:t> </a:t>
            </a:r>
            <a:r>
              <a:rPr lang="ru-RU" b="1" dirty="0" err="1"/>
              <a:t>культурних</a:t>
            </a:r>
            <a:r>
              <a:rPr lang="ru-RU" b="1" dirty="0"/>
              <a:t> </a:t>
            </a:r>
            <a:r>
              <a:rPr lang="ru-RU" b="1" dirty="0" err="1" smtClean="0"/>
              <a:t>послуг</a:t>
            </a:r>
            <a:r>
              <a:rPr lang="ru-RU" b="1" dirty="0" smtClean="0"/>
              <a:t>«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b="1" dirty="0" smtClean="0"/>
              <a:t>Мистецькій школі</a:t>
            </a:r>
            <a:r>
              <a:rPr lang="uk-UA" b="1" dirty="0"/>
              <a:t>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536" y="436078"/>
            <a:ext cx="324036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Гуртки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611514"/>
            <a:ext cx="6264696" cy="2534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b="1" dirty="0"/>
              <a:t>Вокальний (керівник </a:t>
            </a:r>
            <a:r>
              <a:rPr lang="uk-UA" b="1" dirty="0" err="1"/>
              <a:t>Кромпащик</a:t>
            </a:r>
            <a:r>
              <a:rPr lang="uk-UA" b="1" dirty="0"/>
              <a:t> Ю.М.)</a:t>
            </a:r>
          </a:p>
          <a:p>
            <a:pPr>
              <a:lnSpc>
                <a:spcPct val="150000"/>
              </a:lnSpc>
            </a:pPr>
            <a:r>
              <a:rPr lang="uk-UA" b="1" dirty="0"/>
              <a:t>Калейдоскоп (керівник </a:t>
            </a:r>
            <a:r>
              <a:rPr lang="uk-UA" b="1" dirty="0" err="1"/>
              <a:t>Гринашко</a:t>
            </a:r>
            <a:r>
              <a:rPr lang="uk-UA" b="1" dirty="0"/>
              <a:t> Г.В.)</a:t>
            </a:r>
          </a:p>
          <a:p>
            <a:pPr>
              <a:lnSpc>
                <a:spcPct val="150000"/>
              </a:lnSpc>
            </a:pPr>
            <a:r>
              <a:rPr lang="uk-UA" b="1" dirty="0"/>
              <a:t>Фізкультурно-оздоровчий (керівник </a:t>
            </a:r>
            <a:r>
              <a:rPr lang="uk-UA" b="1" dirty="0" err="1"/>
              <a:t>Берендович</a:t>
            </a:r>
            <a:r>
              <a:rPr lang="uk-UA" b="1" dirty="0"/>
              <a:t> І.І.)</a:t>
            </a:r>
          </a:p>
          <a:p>
            <a:pPr>
              <a:lnSpc>
                <a:spcPct val="150000"/>
              </a:lnSpc>
            </a:pPr>
            <a:r>
              <a:rPr lang="uk-UA" b="1" dirty="0" smtClean="0"/>
              <a:t>Ритмічна гімнастика (керівник Волошин М.І.)</a:t>
            </a:r>
            <a:endParaRPr lang="uk-UA" b="1" dirty="0"/>
          </a:p>
          <a:p>
            <a:pPr>
              <a:lnSpc>
                <a:spcPct val="150000"/>
              </a:lnSpc>
            </a:pPr>
            <a:r>
              <a:rPr lang="uk-UA" b="1" dirty="0"/>
              <a:t>Джура ( керівник </a:t>
            </a:r>
            <a:r>
              <a:rPr lang="uk-UA" b="1" dirty="0" err="1"/>
              <a:t>Кіндєєва</a:t>
            </a:r>
            <a:r>
              <a:rPr lang="uk-UA" b="1" dirty="0"/>
              <a:t> Л.І.)</a:t>
            </a:r>
          </a:p>
          <a:p>
            <a:pPr>
              <a:lnSpc>
                <a:spcPct val="150000"/>
              </a:lnSpc>
            </a:pPr>
            <a:r>
              <a:rPr lang="uk-UA" b="1" dirty="0"/>
              <a:t>Танцювальний (керівник </a:t>
            </a:r>
            <a:r>
              <a:rPr lang="uk-UA" b="1" dirty="0" err="1"/>
              <a:t>Жвірко</a:t>
            </a:r>
            <a:r>
              <a:rPr lang="uk-UA" b="1" dirty="0"/>
              <a:t> О.Р.)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326754"/>
            <a:ext cx="4499992" cy="25312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2348880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8871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686800" cy="841248"/>
          </a:xfrm>
        </p:spPr>
        <p:txBody>
          <a:bodyPr>
            <a:normAutofit fontScale="90000"/>
          </a:bodyPr>
          <a:lstStyle/>
          <a:p>
            <a:pPr marL="68580" indent="0"/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ПІЗНАВАЛЬНІ</a:t>
            </a:r>
            <a:br>
              <a:rPr lang="uk-UA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 ПОЇЗДКИ </a:t>
            </a:r>
            <a:br>
              <a:rPr lang="uk-UA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ТА </a:t>
            </a:r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ЕКСКУРСІЇ</a:t>
            </a:r>
            <a:b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1400" b="1" cap="none" dirty="0" smtClean="0">
                <a:solidFill>
                  <a:schemeClr val="accent6">
                    <a:lumMod val="50000"/>
                  </a:schemeClr>
                </a:solidFill>
              </a:rPr>
              <a:t>4-б клас – «Ляльковий театр» м. Львів</a:t>
            </a:r>
            <a:br>
              <a:rPr lang="uk-UA" sz="1400" b="1" cap="none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1400" b="1" cap="none" dirty="0" smtClean="0">
                <a:solidFill>
                  <a:schemeClr val="accent6">
                    <a:lumMod val="50000"/>
                  </a:schemeClr>
                </a:solidFill>
              </a:rPr>
              <a:t>3-б клас – палац залізничників «</a:t>
            </a:r>
            <a:r>
              <a:rPr lang="uk-UA" sz="1400" b="1" cap="none" dirty="0" err="1" smtClean="0">
                <a:solidFill>
                  <a:schemeClr val="accent6">
                    <a:lumMod val="50000"/>
                  </a:schemeClr>
                </a:solidFill>
              </a:rPr>
              <a:t>Рокс</a:t>
            </a:r>
            <a:r>
              <a:rPr lang="uk-UA" sz="1400" b="1" cap="none" dirty="0" smtClean="0">
                <a:solidFill>
                  <a:schemeClr val="accent6">
                    <a:lumMod val="50000"/>
                  </a:schemeClr>
                </a:solidFill>
              </a:rPr>
              <a:t>» м. Львів</a:t>
            </a:r>
            <a:br>
              <a:rPr lang="uk-UA" sz="1400" b="1" cap="none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1400" b="1" cap="none" dirty="0" smtClean="0">
                <a:solidFill>
                  <a:schemeClr val="accent6">
                    <a:lumMod val="50000"/>
                  </a:schemeClr>
                </a:solidFill>
              </a:rPr>
              <a:t>2-б, 3-а, 4-а клас и - пекарня «Еко – татко» </a:t>
            </a:r>
            <a:r>
              <a:rPr lang="uk-UA" sz="1400" b="1" cap="none" dirty="0" err="1" smtClean="0">
                <a:solidFill>
                  <a:schemeClr val="accent6">
                    <a:lumMod val="50000"/>
                  </a:schemeClr>
                </a:solidFill>
              </a:rPr>
              <a:t>с.Шегині</a:t>
            </a:r>
            <a:r>
              <a:rPr lang="uk-UA" sz="1400" b="1" cap="none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uk-UA" sz="1400" b="1" cap="none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1400" b="1" cap="none" dirty="0" smtClean="0">
                <a:solidFill>
                  <a:schemeClr val="accent6">
                    <a:lumMod val="50000"/>
                  </a:schemeClr>
                </a:solidFill>
              </a:rPr>
              <a:t>3-а клас – на підприємство «ТВ </a:t>
            </a:r>
            <a:r>
              <a:rPr lang="en-US" sz="1400" b="1" cap="none" dirty="0" smtClean="0">
                <a:solidFill>
                  <a:schemeClr val="accent6">
                    <a:lumMod val="50000"/>
                  </a:schemeClr>
                </a:solidFill>
              </a:rPr>
              <a:t>Fruit</a:t>
            </a:r>
            <a:r>
              <a:rPr lang="ru-RU" sz="1400" b="1" cap="none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r>
              <a:rPr lang="uk-UA" sz="1400" b="1" cap="none" dirty="0" smtClean="0">
                <a:solidFill>
                  <a:schemeClr val="accent6">
                    <a:lumMod val="50000"/>
                  </a:schemeClr>
                </a:solidFill>
              </a:rPr>
              <a:t> м. Городок</a:t>
            </a:r>
            <a:br>
              <a:rPr lang="uk-UA" sz="1400" b="1" cap="none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sz="1400" b="1" cap="none" dirty="0" smtClean="0">
                <a:solidFill>
                  <a:schemeClr val="accent6">
                    <a:lumMod val="50000"/>
                  </a:schemeClr>
                </a:solidFill>
              </a:rPr>
              <a:t>5-б клас – зоопарк «Лімпопо» с. </a:t>
            </a:r>
            <a:r>
              <a:rPr lang="uk-UA" sz="1400" b="1" cap="none" dirty="0" err="1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uk-UA" sz="1400" b="1" cap="none" dirty="0" err="1" smtClean="0">
                <a:solidFill>
                  <a:schemeClr val="accent6">
                    <a:lumMod val="50000"/>
                  </a:schemeClr>
                </a:solidFill>
              </a:rPr>
              <a:t>еденичі</a:t>
            </a:r>
            <a:endParaRPr lang="ru-RU" cap="none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260648"/>
            <a:ext cx="2502144" cy="44416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8368" y="3789040"/>
            <a:ext cx="4283968" cy="24097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22" y="3789040"/>
            <a:ext cx="4438652" cy="239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2318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Облаштовано кабінет географії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130005"/>
            <a:ext cx="4299942" cy="57332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35266"/>
            <a:ext cx="4295996" cy="572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751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uk-UA" dirty="0" err="1"/>
              <a:t>Довстановлено</a:t>
            </a:r>
            <a:r>
              <a:rPr lang="uk-UA" dirty="0"/>
              <a:t> </a:t>
            </a:r>
            <a:r>
              <a:rPr lang="en-US" dirty="0" err="1"/>
              <a:t>wi-fi</a:t>
            </a:r>
            <a:r>
              <a:rPr lang="uk-UA" dirty="0"/>
              <a:t> </a:t>
            </a:r>
            <a:r>
              <a:rPr lang="ru-RU" dirty="0" err="1" smtClean="0"/>
              <a:t>покриття</a:t>
            </a:r>
            <a:r>
              <a:rPr lang="ru-RU" dirty="0" smtClean="0"/>
              <a:t> та </a:t>
            </a:r>
            <a:r>
              <a:rPr lang="uk-UA" dirty="0"/>
              <a:t>заміна локальної мережі у 2 комп</a:t>
            </a:r>
            <a:r>
              <a:rPr lang="en-US" dirty="0"/>
              <a:t>’</a:t>
            </a:r>
            <a:r>
              <a:rPr lang="uk-UA" dirty="0" err="1"/>
              <a:t>ютерних</a:t>
            </a:r>
            <a:r>
              <a:rPr lang="uk-UA" dirty="0"/>
              <a:t> класах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388774"/>
            <a:ext cx="3945510" cy="52606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0014" y="2492896"/>
            <a:ext cx="5052054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41771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Придбано 2  інтерактивні панелі </a:t>
            </a:r>
            <a:r>
              <a:rPr lang="uk-UA" dirty="0"/>
              <a:t>з програмним забезпеченням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1268760"/>
            <a:ext cx="4860032" cy="36450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628800"/>
            <a:ext cx="3543858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3709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7504" y="260648"/>
            <a:ext cx="5506700" cy="114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Droid Sans Fallback" charset="0"/>
                <a:cs typeface="Times New Roman" pitchFamily="18" charset="0"/>
              </a:rPr>
              <a:t>Інформація  Городоцького ОЗЗСО №5</a:t>
            </a:r>
            <a:b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Droid Sans Fallback" charset="0"/>
                <a:cs typeface="Times New Roman" pitchFamily="18" charset="0"/>
              </a:rPr>
            </a:b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itchFamily="18" charset="0"/>
                <a:ea typeface="Droid Sans Fallback" charset="0"/>
                <a:cs typeface="Times New Roman" pitchFamily="18" charset="0"/>
              </a:rPr>
              <a:t>про кількісний склад працівників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Droid Sans Fallback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Марічка\Desktop\IMG_11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3520" y="1196752"/>
            <a:ext cx="432048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46659595"/>
              </p:ext>
            </p:extLst>
          </p:nvPr>
        </p:nvGraphicFramePr>
        <p:xfrm>
          <a:off x="323528" y="1700808"/>
          <a:ext cx="4248471" cy="3981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57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27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807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Усього педагогічних працівників</a:t>
                      </a:r>
                      <a:endParaRPr lang="uk-UA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Cambria"/>
                      </a:endParaRPr>
                    </a:p>
                  </a:txBody>
                  <a:tcPr marL="27305" marR="32385" marT="32385" marB="32385" anchor="ctr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Times (T1) Roman"/>
                        <a:ea typeface="Droid Sans Fallback"/>
                        <a:cs typeface="Times (T1) Roman"/>
                      </a:endParaRPr>
                    </a:p>
                  </a:txBody>
                  <a:tcPr marL="29210" marR="32385" marT="32385" marB="3238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1433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З них:</a:t>
                      </a:r>
                      <a:endParaRPr lang="uk-UA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Cambria"/>
                      </a:endParaRPr>
                    </a:p>
                  </a:txBody>
                  <a:tcPr marL="27305" marR="32385" marT="32385" marB="32385" anchor="ctr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(T1) Roman"/>
                        <a:ea typeface="Droid Sans Fallback"/>
                        <a:cs typeface="Times (T1) Roman"/>
                      </a:endParaRPr>
                    </a:p>
                  </a:txBody>
                  <a:tcPr marL="29210" marR="32385" marT="32385" marB="3238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143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1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400">
                          <a:effectLst/>
                        </a:rPr>
                        <a:t>учителів</a:t>
                      </a:r>
                      <a:endParaRPr lang="uk-UA" sz="950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Symbol"/>
                      </a:endParaRPr>
                    </a:p>
                  </a:txBody>
                  <a:tcPr marL="27305" marR="32385" marT="32385" marB="32385" anchor="ctr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Times (T1) Roman"/>
                        <a:ea typeface="Droid Sans Fallback"/>
                        <a:cs typeface="Times (T1) Roman"/>
                      </a:endParaRPr>
                    </a:p>
                  </a:txBody>
                  <a:tcPr marL="29210" marR="32385" marT="32385" marB="3238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143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1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400">
                          <a:effectLst/>
                        </a:rPr>
                        <a:t>практичних психологів</a:t>
                      </a:r>
                      <a:endParaRPr lang="uk-UA" sz="950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Symbol"/>
                      </a:endParaRPr>
                    </a:p>
                  </a:txBody>
                  <a:tcPr marL="27305" marR="32385" marT="32385" marB="32385" anchor="ctr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(T1) Roman"/>
                        <a:ea typeface="Droid Sans Fallback"/>
                        <a:cs typeface="Times (T1) Roman"/>
                      </a:endParaRPr>
                    </a:p>
                  </a:txBody>
                  <a:tcPr marL="29210" marR="32385" marT="32385" marB="32385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143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1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400" dirty="0">
                          <a:effectLst/>
                        </a:rPr>
                        <a:t>педагогів-організаторів</a:t>
                      </a:r>
                      <a:endParaRPr lang="uk-UA" sz="950" dirty="0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Symbol"/>
                      </a:endParaRPr>
                    </a:p>
                  </a:txBody>
                  <a:tcPr marL="27305" marR="32385" marT="32385" marB="32385" anchor="ctr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Times (T1) Roman"/>
                        <a:ea typeface="Droid Sans Fallback"/>
                        <a:cs typeface="Times (T1) Roman"/>
                      </a:endParaRPr>
                    </a:p>
                  </a:txBody>
                  <a:tcPr marL="29210" marR="32385" marT="32385" marB="32385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143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1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400">
                          <a:effectLst/>
                        </a:rPr>
                        <a:t>керівників гуртків</a:t>
                      </a:r>
                      <a:endParaRPr lang="uk-UA" sz="950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Symbol"/>
                      </a:endParaRPr>
                    </a:p>
                  </a:txBody>
                  <a:tcPr marL="27305" marR="32385" marT="32385" marB="32385" anchor="ctr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Times (T1) Roman"/>
                        <a:ea typeface="Droid Sans Fallback"/>
                        <a:cs typeface="Times (T1) Roman"/>
                      </a:endParaRPr>
                    </a:p>
                  </a:txBody>
                  <a:tcPr marL="29210" marR="32385" marT="32385" marB="32385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3123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Усього обслуговувального персоналу</a:t>
                      </a:r>
                      <a:endParaRPr lang="uk-UA" sz="900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Cambria"/>
                      </a:endParaRPr>
                    </a:p>
                  </a:txBody>
                  <a:tcPr marL="27305" marR="32385" marT="32385" marB="32385" anchor="ctr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19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Times (T1) Roman"/>
                        <a:ea typeface="Droid Sans Fallback"/>
                        <a:cs typeface="Times (T1) Roman"/>
                      </a:endParaRPr>
                    </a:p>
                  </a:txBody>
                  <a:tcPr marL="29210" marR="32385" marT="32385" marB="32385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1433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Усього працівників</a:t>
                      </a:r>
                      <a:endParaRPr lang="uk-UA" sz="900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Cambria"/>
                      </a:endParaRPr>
                    </a:p>
                  </a:txBody>
                  <a:tcPr marL="27305" marR="32385" marT="32385" marB="32385" anchor="ctr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Times (T1) Roman"/>
                        <a:ea typeface="Droid Sans Fallback"/>
                        <a:cs typeface="Times (T1) Roman"/>
                      </a:endParaRPr>
                    </a:p>
                  </a:txBody>
                  <a:tcPr marL="29210" marR="32385" marT="32385" marB="32385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1433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З них працює за сумісництвом</a:t>
                      </a:r>
                      <a:endParaRPr lang="uk-UA" sz="900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Cambria"/>
                      </a:endParaRPr>
                    </a:p>
                  </a:txBody>
                  <a:tcPr marL="27305" marR="32385" marT="32385" marB="32385" anchor="ctr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Times (T1) Roman"/>
                        <a:ea typeface="Droid Sans Fallback"/>
                        <a:cs typeface="Times (T1) Roman"/>
                      </a:endParaRPr>
                    </a:p>
                  </a:txBody>
                  <a:tcPr marL="29210" marR="32385" marT="32385" marB="32385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27159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Зроблено капітальний ремонт санітарних кімнат</a:t>
            </a:r>
            <a:r>
              <a:rPr lang="uk-UA" dirty="0"/>
              <a:t> </a:t>
            </a:r>
            <a:r>
              <a:rPr lang="uk-UA" dirty="0" smtClean="0"/>
              <a:t>1-4 поверхів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470028"/>
            <a:ext cx="3415020" cy="25612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849" y="4221088"/>
            <a:ext cx="3335319" cy="25014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6719" y="1916832"/>
            <a:ext cx="2952328" cy="393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866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Зроблено капітальний ремонт їдальні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-заміна вікон;</a:t>
            </a:r>
          </a:p>
          <a:p>
            <a:pPr marL="0" indent="0">
              <a:buNone/>
            </a:pPr>
            <a:r>
              <a:rPr lang="uk-UA" dirty="0" smtClean="0"/>
              <a:t>-заміна світильників;</a:t>
            </a:r>
          </a:p>
          <a:p>
            <a:pPr marL="0" indent="0">
              <a:buNone/>
            </a:pPr>
            <a:r>
              <a:rPr lang="uk-UA" dirty="0" smtClean="0"/>
              <a:t>-побілка;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212976"/>
            <a:ext cx="4695916" cy="35219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7987" y="1340768"/>
            <a:ext cx="4187957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0586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5747469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-встановлено нове обладнання</a:t>
            </a:r>
          </a:p>
          <a:p>
            <a:pPr marL="0" indent="0">
              <a:buNone/>
            </a:pPr>
            <a:r>
              <a:rPr lang="uk-UA" dirty="0"/>
              <a:t>	</a:t>
            </a:r>
            <a:r>
              <a:rPr lang="uk-UA" dirty="0" smtClean="0"/>
              <a:t>*посудомийну машину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</a:t>
            </a:r>
            <a:r>
              <a:rPr lang="uk-UA" dirty="0" smtClean="0"/>
              <a:t>*картоплечистку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</a:t>
            </a:r>
            <a:r>
              <a:rPr lang="uk-UA" dirty="0" smtClean="0"/>
              <a:t>* </a:t>
            </a:r>
            <a:r>
              <a:rPr lang="uk-UA" dirty="0"/>
              <a:t>електроплити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158" y="3044957"/>
            <a:ext cx="2304256" cy="30723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3114783"/>
            <a:ext cx="2232248" cy="29763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1908" y="3044957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8024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* мийки;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02" y="4149080"/>
            <a:ext cx="3419872" cy="25649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422" y="1052736"/>
            <a:ext cx="3528392" cy="26462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5694" y="1098913"/>
            <a:ext cx="3405252" cy="255393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90922" y="654707"/>
            <a:ext cx="4379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- </a:t>
            </a:r>
            <a:r>
              <a:rPr lang="uk-UA" sz="2400" b="1" dirty="0"/>
              <a:t>встановлено лінію роздачі їжі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0626" y="4246259"/>
            <a:ext cx="3470320" cy="260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2611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Зроблено капітальний ремонт спортзалу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/>
              <a:t>В рамках реалізації програми «Спортивна школа кращих результатів» у Городоцькому ОЗЗСО №5 І-ІІІ ступенів здійснено капітальний ремонт спортивного залу. Для його реалізації залучено субвенцію з державного бюджету в розмірі 995 400 грн і 447 804 грн – з місцевого бюджету. В результаті реалізації </a:t>
            </a:r>
            <a:r>
              <a:rPr lang="uk-UA" dirty="0" err="1" smtClean="0"/>
              <a:t>проєкту</a:t>
            </a:r>
            <a:r>
              <a:rPr lang="uk-UA" dirty="0" smtClean="0"/>
              <a:t> облаштовано душові кабіни, санітарні кімнати, замінено вікна, оновлено стіни.</a:t>
            </a:r>
          </a:p>
          <a:p>
            <a:pPr marL="0" indent="0">
              <a:buNone/>
            </a:pPr>
            <a:r>
              <a:rPr lang="uk-UA" dirty="0" smtClean="0"/>
              <a:t>Окремо за спонсорські кошти поновлено підлогу у спортзалі.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4281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12907"/>
            <a:ext cx="3995936" cy="29969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184" y="3497157"/>
            <a:ext cx="3995936" cy="2996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116632"/>
            <a:ext cx="2730058" cy="36400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3284984"/>
            <a:ext cx="2565973" cy="342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7059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Проведено заміну освітлення у 16 класних кімнатах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0" y="2078383"/>
            <a:ext cx="5052053" cy="37890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103272" y="2012967"/>
            <a:ext cx="5226496" cy="391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7003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Замінено двері на металопластикові у 5-х класах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00808"/>
            <a:ext cx="404065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/>
              <a:t>За спонсорські кошти</a:t>
            </a:r>
          </a:p>
          <a:p>
            <a:r>
              <a:rPr lang="uk-UA" sz="3200" dirty="0" smtClean="0"/>
              <a:t> батьків 11 класів 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924944"/>
            <a:ext cx="4860032" cy="3645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543818" y="1978495"/>
            <a:ext cx="5227384" cy="392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507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Частковий ремонт дахового покриття.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smtClean="0"/>
              <a:t>Ремонт мережі водопостачання і каналізації.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877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Поповнено ресурсну кімнату засобами навчання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406383"/>
            <a:ext cx="4083918" cy="5445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1391606"/>
            <a:ext cx="410445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81008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5973" y="0"/>
            <a:ext cx="3483546" cy="346430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44049" y="1496785"/>
            <a:ext cx="355239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FB_IMG_16249655323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1857" y="3601635"/>
            <a:ext cx="2088232" cy="31265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7" y="3607407"/>
            <a:ext cx="2880320" cy="33937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34540" y="1553837"/>
            <a:ext cx="3648407" cy="283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369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Спеціальне обладнання для інклюзії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556792"/>
            <a:ext cx="29523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17 </a:t>
            </a:r>
            <a:r>
              <a:rPr lang="ru-RU" dirty="0" err="1"/>
              <a:t>грудня</a:t>
            </a:r>
            <a:r>
              <a:rPr lang="ru-RU" dirty="0"/>
              <a:t> голова </a:t>
            </a:r>
            <a:r>
              <a:rPr lang="ru-RU" dirty="0" err="1"/>
              <a:t>Городоцької</a:t>
            </a:r>
            <a:r>
              <a:rPr lang="ru-RU" dirty="0"/>
              <a:t> ТГ </a:t>
            </a:r>
            <a:r>
              <a:rPr lang="ru-RU" dirty="0" err="1"/>
              <a:t>Ременяк</a:t>
            </a:r>
            <a:r>
              <a:rPr lang="ru-RU" dirty="0"/>
              <a:t> В.В. та </a:t>
            </a:r>
            <a:r>
              <a:rPr lang="ru-RU" dirty="0" err="1"/>
              <a:t>керівник</a:t>
            </a:r>
            <a:r>
              <a:rPr lang="ru-RU" dirty="0"/>
              <a:t> </a:t>
            </a:r>
            <a:r>
              <a:rPr lang="ru-RU" dirty="0" err="1"/>
              <a:t>Гуманітарного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Городоцької</a:t>
            </a:r>
            <a:r>
              <a:rPr lang="ru-RU" dirty="0"/>
              <a:t> </a:t>
            </a:r>
            <a:r>
              <a:rPr lang="ru-RU" dirty="0" err="1"/>
              <a:t>міської</a:t>
            </a:r>
            <a:r>
              <a:rPr lang="ru-RU" dirty="0"/>
              <a:t> ради Яскевич І.А. </a:t>
            </a:r>
            <a:r>
              <a:rPr lang="ru-RU" dirty="0" err="1"/>
              <a:t>надали</a:t>
            </a:r>
            <a:r>
              <a:rPr lang="ru-RU" dirty="0"/>
              <a:t> </a:t>
            </a:r>
            <a:r>
              <a:rPr lang="ru-RU" dirty="0" err="1"/>
              <a:t>учневі</a:t>
            </a:r>
            <a:r>
              <a:rPr lang="ru-RU" dirty="0"/>
              <a:t> 10-А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ru-RU" dirty="0" err="1"/>
              <a:t>Городоцького</a:t>
            </a:r>
            <a:r>
              <a:rPr lang="ru-RU" dirty="0"/>
              <a:t> ОЗЗСО 5 </a:t>
            </a:r>
            <a:r>
              <a:rPr lang="ru-RU" dirty="0" err="1"/>
              <a:t>Кучеркевичу</a:t>
            </a:r>
            <a:r>
              <a:rPr lang="ru-RU" dirty="0"/>
              <a:t> </a:t>
            </a:r>
            <a:r>
              <a:rPr lang="ru-RU" dirty="0" err="1"/>
              <a:t>Івану</a:t>
            </a:r>
            <a:r>
              <a:rPr lang="ru-RU" dirty="0"/>
              <a:t> </a:t>
            </a:r>
            <a:r>
              <a:rPr lang="ru-RU" dirty="0" err="1"/>
              <a:t>портативний</a:t>
            </a:r>
            <a:r>
              <a:rPr lang="ru-RU" dirty="0"/>
              <a:t> Дисплей Брайля (</a:t>
            </a:r>
            <a:r>
              <a:rPr lang="en-US" dirty="0" err="1"/>
              <a:t>Brailliant</a:t>
            </a:r>
            <a:r>
              <a:rPr lang="en-US" dirty="0"/>
              <a:t> BI 20X), </a:t>
            </a:r>
            <a:r>
              <a:rPr lang="ru-RU" dirty="0" err="1"/>
              <a:t>бездротові</a:t>
            </a:r>
            <a:r>
              <a:rPr lang="ru-RU" dirty="0"/>
              <a:t> </a:t>
            </a:r>
            <a:r>
              <a:rPr lang="ru-RU" dirty="0" err="1"/>
              <a:t>навушники</a:t>
            </a:r>
            <a:r>
              <a:rPr lang="ru-RU" dirty="0"/>
              <a:t> з </a:t>
            </a:r>
            <a:r>
              <a:rPr lang="ru-RU" dirty="0" err="1"/>
              <a:t>кістковою</a:t>
            </a:r>
            <a:r>
              <a:rPr lang="ru-RU" dirty="0"/>
              <a:t> </a:t>
            </a:r>
            <a:r>
              <a:rPr lang="ru-RU" dirty="0" err="1"/>
              <a:t>провідністю</a:t>
            </a:r>
            <a:r>
              <a:rPr lang="ru-RU" dirty="0"/>
              <a:t> </a:t>
            </a:r>
            <a:r>
              <a:rPr lang="en-US" dirty="0" err="1"/>
              <a:t>Aftershokz</a:t>
            </a:r>
            <a:r>
              <a:rPr lang="en-US" dirty="0"/>
              <a:t> </a:t>
            </a:r>
            <a:r>
              <a:rPr lang="en-US" dirty="0" err="1"/>
              <a:t>Trekz</a:t>
            </a:r>
            <a:r>
              <a:rPr lang="en-US" dirty="0"/>
              <a:t> Titanium </a:t>
            </a:r>
            <a:r>
              <a:rPr lang="ru-RU" dirty="0"/>
              <a:t>та ноутбук </a:t>
            </a:r>
            <a:r>
              <a:rPr lang="en-US" dirty="0"/>
              <a:t>ACER,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допоможуть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ефективнішим</a:t>
            </a:r>
            <a:r>
              <a:rPr lang="ru-RU" dirty="0"/>
              <a:t> та </a:t>
            </a:r>
            <a:r>
              <a:rPr lang="ru-RU" dirty="0" err="1"/>
              <a:t>простішим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0172" y="1052736"/>
            <a:ext cx="3273828" cy="4365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2128162"/>
            <a:ext cx="3172458" cy="422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431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txBody>
          <a:bodyPr/>
          <a:lstStyle/>
          <a:p>
            <a:r>
              <a:rPr lang="uk-UA" dirty="0" smtClean="0"/>
              <a:t>Волонтерська діяльність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0857"/>
            <a:ext cx="5635352" cy="18748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400" b="1" dirty="0" smtClean="0"/>
              <a:t>З 07.03 по 01.07 проживало понад 200 ВПО, з них 25 дітей.  14 дітей з території обслуговування було охоплено тимчасовим відвідуванням закладу освіти. Один учень отримав свідоцтво про базову загальну середню освіту. Для них організовувались зустріч з працівниками бібліотеки, працівниками  центру зайнятості та пенсійного фонду, організовувались </a:t>
            </a:r>
            <a:r>
              <a:rPr lang="uk-UA" sz="1400" b="1" dirty="0" err="1" smtClean="0"/>
              <a:t>майстеркласи</a:t>
            </a:r>
            <a:r>
              <a:rPr lang="uk-UA" sz="1400" b="1" dirty="0" smtClean="0"/>
              <a:t> з писанкарства за участю священнослужителів та працівників МАМ ім. </a:t>
            </a:r>
            <a:r>
              <a:rPr lang="uk-UA" sz="1400" b="1" dirty="0" err="1" smtClean="0"/>
              <a:t>Андрусіва</a:t>
            </a:r>
            <a:r>
              <a:rPr lang="uk-UA" sz="1400" b="1" dirty="0" smtClean="0"/>
              <a:t>. У тісній співпраці зі школою мистецтв та громадськими організаціями відбулися різноманітні заходи до дня матері  та дня захисту дітей. Педагогічні працівники проводили пізнавальні заняття  з дітьми та дорослими.</a:t>
            </a:r>
            <a:endParaRPr lang="ru-RU" sz="1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332656"/>
            <a:ext cx="2033383" cy="27089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0309" y="3682273"/>
            <a:ext cx="3611893" cy="2708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861" y="3645024"/>
            <a:ext cx="3631833" cy="27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75175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Медичне обслуговування</a:t>
            </a:r>
            <a:endParaRPr lang="uk-UA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84784"/>
            <a:ext cx="4680065" cy="351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83768" y="594928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</a:rPr>
              <a:t>Три випадки дитячого травматизму</a:t>
            </a:r>
            <a:endParaRPr lang="uk-UA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04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Плануємо: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uk-UA" dirty="0" smtClean="0"/>
              <a:t>Замінити освітлення в 20 класних кімнатах і всіх навчальних кабінетах.</a:t>
            </a:r>
          </a:p>
          <a:p>
            <a:pPr marL="514350" indent="-514350">
              <a:buAutoNum type="arabicPeriod"/>
            </a:pPr>
            <a:r>
              <a:rPr lang="uk-UA" dirty="0" smtClean="0"/>
              <a:t>Придбати решту обладнання для потреб їдальні (</a:t>
            </a:r>
            <a:r>
              <a:rPr lang="uk-UA" dirty="0" err="1" smtClean="0"/>
              <a:t>пароконвектомат</a:t>
            </a:r>
            <a:r>
              <a:rPr lang="uk-UA" dirty="0" smtClean="0"/>
              <a:t>).</a:t>
            </a:r>
          </a:p>
          <a:p>
            <a:pPr marL="514350" indent="-514350">
              <a:buAutoNum type="arabicPeriod"/>
            </a:pPr>
            <a:r>
              <a:rPr lang="uk-UA" dirty="0" smtClean="0"/>
              <a:t>Капітальний ремонт санітарних кімнат 2 і 3 поверхів.</a:t>
            </a:r>
          </a:p>
          <a:p>
            <a:pPr marL="514350" indent="-514350">
              <a:buAutoNum type="arabicPeriod"/>
            </a:pPr>
            <a:r>
              <a:rPr lang="uk-UA" dirty="0" smtClean="0"/>
              <a:t>Капітальний ремонт теплотраси у підвалах.</a:t>
            </a:r>
          </a:p>
          <a:p>
            <a:pPr marL="514350" indent="-514350">
              <a:buAutoNum type="arabicPeriod"/>
            </a:pPr>
            <a:r>
              <a:rPr lang="uk-UA" dirty="0" smtClean="0"/>
              <a:t>Замінити стару модульну систему в котельні на 2 модулі,  потужністю 120 КВт.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8921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92896"/>
            <a:ext cx="8686800" cy="841248"/>
          </a:xfrm>
        </p:spPr>
        <p:txBody>
          <a:bodyPr/>
          <a:lstStyle/>
          <a:p>
            <a:pPr algn="ctr"/>
            <a:r>
              <a:rPr lang="uk-UA" dirty="0" smtClean="0"/>
              <a:t>Дякуємо за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35376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5129" y="408796"/>
            <a:ext cx="7802136" cy="114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Arial Black" pitchFamily="34" charset="0"/>
                <a:ea typeface="Droid Sans Fallback"/>
                <a:cs typeface="Times New Roman" pitchFamily="18" charset="0"/>
              </a:rPr>
              <a:t>Інформація Городоцького ОЗЗСО №5</a:t>
            </a:r>
            <a:b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Arial Black" pitchFamily="34" charset="0"/>
                <a:ea typeface="Droid Sans Fallback"/>
                <a:cs typeface="Times New Roman" pitchFamily="18" charset="0"/>
              </a:rPr>
            </a:b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Arial Black" pitchFamily="34" charset="0"/>
                <a:ea typeface="Droid Sans Fallback"/>
                <a:cs typeface="Times New Roman" pitchFamily="18" charset="0"/>
              </a:rPr>
              <a:t>про якісний склад педагогічного колективу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Місце для вмісту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55029962"/>
              </p:ext>
            </p:extLst>
          </p:nvPr>
        </p:nvGraphicFramePr>
        <p:xfrm>
          <a:off x="683568" y="1585276"/>
          <a:ext cx="4464495" cy="2882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60392">
                <a:tc rowSpan="2">
                  <a:txBody>
                    <a:bodyPr/>
                    <a:lstStyle/>
                    <a:p>
                      <a:pPr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Times (T1) Roman"/>
                        <a:ea typeface="Droid Sans Fallback"/>
                        <a:cs typeface="Times (T1) Roman"/>
                      </a:endParaRPr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Кваліфікаційні категорії та педагогічні звання</a:t>
                      </a:r>
                      <a:endParaRPr lang="uk-UA" sz="800" b="1" dirty="0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Cambria"/>
                      </a:endParaRPr>
                    </a:p>
                  </a:txBody>
                  <a:tcPr marL="32806" marR="35961" marT="35961" marB="35961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064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спеціаліст</a:t>
                      </a:r>
                      <a:endParaRPr lang="uk-UA" sz="800" b="1" dirty="0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Cambria"/>
                      </a:endParaRPr>
                    </a:p>
                  </a:txBody>
                  <a:tcPr marL="32806" marR="35961" marT="35961" marB="35961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спеціаліст другої категорії</a:t>
                      </a:r>
                      <a:endParaRPr lang="uk-UA" sz="800" b="1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Cambria"/>
                      </a:endParaRPr>
                    </a:p>
                  </a:txBody>
                  <a:tcPr marL="32806" marR="35961" marT="35961" marB="35961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спеціаліст першої категорії</a:t>
                      </a:r>
                      <a:endParaRPr lang="uk-UA" sz="800" b="1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Cambria"/>
                      </a:endParaRPr>
                    </a:p>
                  </a:txBody>
                  <a:tcPr marL="32806" marR="35961" marT="35961" marB="35961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спеціаліст вищої категорії</a:t>
                      </a:r>
                      <a:endParaRPr lang="uk-UA" sz="800" b="1" dirty="0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Cambria"/>
                      </a:endParaRPr>
                    </a:p>
                  </a:txBody>
                  <a:tcPr marL="32806" marR="35961" marT="35961" marB="35961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старший учитель</a:t>
                      </a:r>
                      <a:endParaRPr lang="uk-UA" sz="800" b="1" dirty="0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Cambria"/>
                      </a:endParaRPr>
                    </a:p>
                  </a:txBody>
                  <a:tcPr marL="32806" marR="35961" marT="35961" marB="35961" vert="vert27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51648"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endParaRPr lang="uk-UA" sz="1400" dirty="0" smtClean="0">
                        <a:effectLst/>
                      </a:endParaRPr>
                    </a:p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endParaRPr lang="uk-UA" sz="1400" dirty="0" smtClean="0">
                        <a:effectLst/>
                      </a:endParaRPr>
                    </a:p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</a:rPr>
                        <a:t>Кількість </a:t>
                      </a:r>
                      <a:r>
                        <a:rPr lang="uk-UA" sz="1400" dirty="0">
                          <a:effectLst/>
                        </a:rPr>
                        <a:t>педагогічних </a:t>
                      </a:r>
                      <a:r>
                        <a:rPr lang="uk-UA" sz="1400" dirty="0" smtClean="0">
                          <a:effectLst/>
                        </a:rPr>
                        <a:t>працівників</a:t>
                      </a:r>
                      <a:r>
                        <a:rPr lang="en-US" sz="1400" dirty="0" smtClean="0">
                          <a:effectLst/>
                        </a:rPr>
                        <a:t> - </a:t>
                      </a:r>
                    </a:p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Cambria"/>
                      </a:endParaRPr>
                    </a:p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Droid Sans Fallback"/>
                          <a:cs typeface="Cambria"/>
                        </a:rPr>
                        <a:t>55</a:t>
                      </a:r>
                      <a:endParaRPr lang="uk-UA" sz="800" b="1" dirty="0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Cambria"/>
                      </a:endParaRPr>
                    </a:p>
                  </a:txBody>
                  <a:tcPr marL="30914" marR="35961" marT="35961" marB="35961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Times (T1) Roman"/>
                        <a:ea typeface="Droid Sans Fallback"/>
                        <a:cs typeface="Times (T1) Roman"/>
                      </a:endParaRPr>
                    </a:p>
                  </a:txBody>
                  <a:tcPr marL="32806" marR="35961" marT="35961" marB="35961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0000"/>
                          </a:solidFill>
                          <a:effectLst/>
                          <a:latin typeface="Times (T1) Roman"/>
                          <a:ea typeface="Droid Sans Fallback"/>
                          <a:cs typeface="Times (T1) Roman"/>
                        </a:rPr>
                        <a:t>8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Times (T1) Roman"/>
                        <a:ea typeface="Droid Sans Fallback"/>
                        <a:cs typeface="Times (T1) Roman"/>
                      </a:endParaRPr>
                    </a:p>
                  </a:txBody>
                  <a:tcPr marL="32806" marR="35961" marT="35961" marB="35961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(T1) Roman"/>
                          <a:ea typeface="Droid Sans Fallback"/>
                          <a:cs typeface="Times (T1) Roman"/>
                        </a:rPr>
                        <a:t>16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Times (T1) Roman"/>
                        <a:ea typeface="Droid Sans Fallback"/>
                        <a:cs typeface="Times (T1) Roman"/>
                      </a:endParaRPr>
                    </a:p>
                  </a:txBody>
                  <a:tcPr marL="32806" marR="35961" marT="35961" marB="35961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26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Times (T1) Roman"/>
                        <a:ea typeface="Droid Sans Fallback"/>
                        <a:cs typeface="Times (T1) Roman"/>
                      </a:endParaRPr>
                    </a:p>
                  </a:txBody>
                  <a:tcPr marL="32806" marR="35961" marT="35961" marB="35961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Times (T1) Roman"/>
                        <a:ea typeface="Droid Sans Fallback"/>
                        <a:cs typeface="Times (T1) Roman"/>
                      </a:endParaRPr>
                    </a:p>
                  </a:txBody>
                  <a:tcPr marL="32806" marR="35961" marT="35961" marB="35961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3568" y="4653136"/>
            <a:ext cx="3265959" cy="163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Інформація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 Городоцького ОЗЗСО №5</a:t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про вік членів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педагогічного колективу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Cambria" pitchFamily="18" charset="0"/>
              <a:ea typeface="Droid Sans Fallback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я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7883871"/>
              </p:ext>
            </p:extLst>
          </p:nvPr>
        </p:nvGraphicFramePr>
        <p:xfrm>
          <a:off x="5004048" y="4963468"/>
          <a:ext cx="3780928" cy="132597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4165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30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13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5980">
                <a:tc rowSpan="2">
                  <a:txBody>
                    <a:bodyPr/>
                    <a:lstStyle/>
                    <a:p>
                      <a:pPr algn="l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Times (T1) Roman"/>
                        <a:ea typeface="Droid Sans Fallback"/>
                        <a:cs typeface="Times (T1)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Вік педагогічних працівників</a:t>
                      </a:r>
                      <a:endParaRPr lang="uk-UA" sz="850" b="1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Cambria"/>
                      </a:endParaRPr>
                    </a:p>
                  </a:txBody>
                  <a:tcPr marL="33020" marR="36195" marT="36195" marB="36195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42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до 35 років</a:t>
                      </a:r>
                      <a:endParaRPr lang="uk-UA" sz="850" b="1" dirty="0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Cambria"/>
                      </a:endParaRPr>
                    </a:p>
                  </a:txBody>
                  <a:tcPr marL="33020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Більше </a:t>
                      </a:r>
                      <a:r>
                        <a:rPr lang="uk-UA" sz="1400" dirty="0" smtClean="0">
                          <a:effectLst/>
                        </a:rPr>
                        <a:t>60</a:t>
                      </a:r>
                      <a:r>
                        <a:rPr lang="uk-UA" sz="1400" dirty="0">
                          <a:effectLst/>
                        </a:rPr>
                        <a:t> років</a:t>
                      </a:r>
                      <a:endParaRPr lang="uk-UA" sz="850" b="1" dirty="0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Cambria"/>
                      </a:endParaRPr>
                    </a:p>
                  </a:txBody>
                  <a:tcPr marL="33020" marR="36195" marT="36195" marB="3619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3603"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Кількість педагогічних працівників</a:t>
                      </a:r>
                      <a:endParaRPr lang="uk-UA" sz="850" b="1" dirty="0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Cambria"/>
                      </a:endParaRPr>
                    </a:p>
                  </a:txBody>
                  <a:tcPr marL="31115" marR="36195" marT="36195" marB="36195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(T1) Roman"/>
                          <a:ea typeface="Droid Sans Fallback"/>
                          <a:cs typeface="Times (T1) Roman"/>
                        </a:rPr>
                        <a:t>18</a:t>
                      </a: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Times (T1) Roman"/>
                        <a:ea typeface="Droid Sans Fallback"/>
                        <a:cs typeface="Times (T1) Roman"/>
                      </a:endParaRPr>
                    </a:p>
                  </a:txBody>
                  <a:tcPr marL="33020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Droid Sans Fallback"/>
                          <a:cs typeface="Cambria"/>
                        </a:rPr>
                        <a:t>3</a:t>
                      </a:r>
                      <a:endParaRPr lang="uk-UA" sz="1400" b="1" dirty="0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Cambria"/>
                      </a:endParaRPr>
                    </a:p>
                  </a:txBody>
                  <a:tcPr marL="33020" marR="36195" marT="36195" marB="3619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Діагра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38584905"/>
              </p:ext>
            </p:extLst>
          </p:nvPr>
        </p:nvGraphicFramePr>
        <p:xfrm>
          <a:off x="5580112" y="1552659"/>
          <a:ext cx="2981328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96045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4" y="332656"/>
            <a:ext cx="3806298" cy="225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Інформація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Городоцького ОЗЗСО №5</a:t>
            </a:r>
            <a:b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</a:b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про кількість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учнів та класів</a:t>
            </a:r>
            <a:b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</a:b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у закладі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освіти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Cambria" pitchFamily="18" charset="0"/>
              <a:ea typeface="Droid Sans Fallback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D:\документи_16-17рік\конанець_курси\остаточний варіант\IMG_07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3061" y="0"/>
            <a:ext cx="5090939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Місце для вмісту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52620553"/>
              </p:ext>
            </p:extLst>
          </p:nvPr>
        </p:nvGraphicFramePr>
        <p:xfrm>
          <a:off x="92759" y="3501008"/>
          <a:ext cx="6777038" cy="3240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90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87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71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13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2516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8928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5813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38588">
                <a:tc gridSpan="8">
                  <a:txBody>
                    <a:bodyPr/>
                    <a:lstStyle/>
                    <a:p>
                      <a:pPr algn="l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Droid Sans Fallback"/>
                          <a:cs typeface="Cambria"/>
                        </a:rPr>
                        <a:t>                                     Городоцький</a:t>
                      </a:r>
                      <a:r>
                        <a:rPr lang="uk-UA" sz="1100" b="1" baseline="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Droid Sans Fallback"/>
                          <a:cs typeface="Cambria"/>
                        </a:rPr>
                        <a:t> ОЗЗСО №5</a:t>
                      </a:r>
                      <a:endParaRPr lang="uk-UA" sz="1100" b="1" dirty="0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Cambria"/>
                      </a:endParaRPr>
                    </a:p>
                  </a:txBody>
                  <a:tcPr marL="20701" marR="25177" marT="31891" marB="31891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1348"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700" b="1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Cambria"/>
                      </a:endParaRPr>
                    </a:p>
                  </a:txBody>
                  <a:tcPr marL="20701" marR="25177" marT="31891" marB="31891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Початкова школа</a:t>
                      </a:r>
                      <a:endParaRPr lang="uk-UA" sz="700" b="1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Cambria"/>
                      </a:endParaRPr>
                    </a:p>
                  </a:txBody>
                  <a:tcPr marL="20701" marR="25177" marT="31891" marB="31891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Основна школа</a:t>
                      </a:r>
                      <a:endParaRPr lang="uk-UA" sz="700" b="1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Cambria"/>
                      </a:endParaRPr>
                    </a:p>
                  </a:txBody>
                  <a:tcPr marL="22379" marR="25177" marT="31891" marB="31891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Старша школа</a:t>
                      </a:r>
                      <a:endParaRPr lang="uk-UA" sz="700" b="1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Cambria"/>
                      </a:endParaRPr>
                    </a:p>
                  </a:txBody>
                  <a:tcPr marL="22379" marR="25177" marT="31891" marB="31891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Times (T1) Roman"/>
                        <a:ea typeface="Droid Sans Fallback"/>
                        <a:cs typeface="Times (T1)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6375"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700" b="1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Cambria"/>
                      </a:endParaRPr>
                    </a:p>
                  </a:txBody>
                  <a:tcPr marL="20701" marR="25177" marT="31891" marB="31891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1–4 класи</a:t>
                      </a:r>
                      <a:endParaRPr lang="uk-UA" sz="700" b="1" dirty="0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Cambria"/>
                      </a:endParaRPr>
                    </a:p>
                  </a:txBody>
                  <a:tcPr marL="20701" marR="25177" marT="31891" marB="31891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5–9 класи</a:t>
                      </a:r>
                      <a:endParaRPr lang="uk-UA" sz="700" b="1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Cambria"/>
                      </a:endParaRPr>
                    </a:p>
                  </a:txBody>
                  <a:tcPr marL="22379" marR="25177" marT="31891" marB="31891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10–11 класи</a:t>
                      </a:r>
                      <a:endParaRPr lang="uk-UA" sz="700" b="1" dirty="0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Cambria"/>
                      </a:endParaRPr>
                    </a:p>
                  </a:txBody>
                  <a:tcPr marL="22379" marR="25177" marT="31891" marB="31891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1–11 класи</a:t>
                      </a:r>
                      <a:endParaRPr lang="uk-UA" sz="700" b="1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Cambria"/>
                      </a:endParaRPr>
                    </a:p>
                  </a:txBody>
                  <a:tcPr marL="22379" marR="25177" marT="31891" marB="31891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3760"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 </a:t>
                      </a:r>
                      <a:endParaRPr lang="uk-UA" sz="700" b="1" dirty="0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Cambria"/>
                      </a:endParaRPr>
                    </a:p>
                  </a:txBody>
                  <a:tcPr marL="20701" marR="25177" marT="31891" marB="3189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К-сть класів</a:t>
                      </a:r>
                      <a:endParaRPr lang="uk-UA" sz="700" b="1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Cambria"/>
                      </a:endParaRPr>
                    </a:p>
                  </a:txBody>
                  <a:tcPr marL="20701" marR="25177" marT="31891" marB="318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К-сть учнів</a:t>
                      </a:r>
                      <a:endParaRPr lang="uk-UA" sz="700" b="1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Cambria"/>
                      </a:endParaRPr>
                    </a:p>
                  </a:txBody>
                  <a:tcPr marL="22379" marR="25177" marT="31891" marB="318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К-сть класів</a:t>
                      </a:r>
                      <a:endParaRPr lang="uk-UA" sz="700" b="1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Cambria"/>
                      </a:endParaRPr>
                    </a:p>
                  </a:txBody>
                  <a:tcPr marL="22379" marR="25177" marT="31891" marB="318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К-сть учнів</a:t>
                      </a:r>
                      <a:endParaRPr lang="uk-UA" sz="700" b="1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Cambria"/>
                      </a:endParaRPr>
                    </a:p>
                  </a:txBody>
                  <a:tcPr marL="22379" marR="25177" marT="31891" marB="318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К-сть класів</a:t>
                      </a:r>
                      <a:endParaRPr lang="uk-UA" sz="700" b="1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Cambria"/>
                      </a:endParaRPr>
                    </a:p>
                  </a:txBody>
                  <a:tcPr marL="22379" marR="25177" marT="31891" marB="318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К-сть учнів</a:t>
                      </a:r>
                      <a:endParaRPr lang="uk-UA" sz="700" b="1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Cambria"/>
                      </a:endParaRPr>
                    </a:p>
                  </a:txBody>
                  <a:tcPr marL="22379" marR="25177" marT="31891" marB="318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Усього у </a:t>
                      </a:r>
                      <a:r>
                        <a:rPr lang="uk-UA" sz="1200" dirty="0" smtClean="0">
                          <a:effectLst/>
                        </a:rPr>
                        <a:t>закладі освіти</a:t>
                      </a:r>
                      <a:endParaRPr lang="uk-UA" sz="700" b="1" dirty="0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Cambri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8146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Times (T1) Roman"/>
                        <a:ea typeface="Droid Sans Fallback"/>
                        <a:cs typeface="Times (T1) Roman"/>
                      </a:endParaRPr>
                    </a:p>
                  </a:txBody>
                  <a:tcPr marL="20701" marR="25177" marT="31891" marB="31891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uk-UA" sz="1100" dirty="0">
                        <a:solidFill>
                          <a:srgbClr val="000000"/>
                        </a:solidFill>
                        <a:effectLst/>
                        <a:latin typeface="Times (T1) Roman"/>
                        <a:ea typeface="Droid Sans Fallback"/>
                        <a:cs typeface="Times (T1) Roman"/>
                      </a:endParaRPr>
                    </a:p>
                  </a:txBody>
                  <a:tcPr marL="20701" marR="25177" marT="31891" marB="31891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299</a:t>
                      </a:r>
                      <a:endParaRPr lang="uk-UA" sz="1100" dirty="0">
                        <a:solidFill>
                          <a:srgbClr val="000000"/>
                        </a:solidFill>
                        <a:effectLst/>
                        <a:latin typeface="Times (T1) Roman"/>
                        <a:ea typeface="Droid Sans Fallback"/>
                        <a:cs typeface="Times (T1) Roman"/>
                      </a:endParaRPr>
                    </a:p>
                  </a:txBody>
                  <a:tcPr marL="22379" marR="25177" marT="31891" marB="31891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11</a:t>
                      </a:r>
                      <a:endParaRPr lang="uk-UA" sz="1100" dirty="0">
                        <a:solidFill>
                          <a:srgbClr val="000000"/>
                        </a:solidFill>
                        <a:effectLst/>
                        <a:latin typeface="Times (T1) Roman"/>
                        <a:ea typeface="Droid Sans Fallback"/>
                        <a:cs typeface="Times (T1) Roman"/>
                      </a:endParaRPr>
                    </a:p>
                  </a:txBody>
                  <a:tcPr marL="22379" marR="25177" marT="31891" marB="31891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336</a:t>
                      </a:r>
                      <a:endParaRPr lang="uk-UA" sz="1100" dirty="0">
                        <a:solidFill>
                          <a:srgbClr val="000000"/>
                        </a:solidFill>
                        <a:effectLst/>
                        <a:latin typeface="Times (T1) Roman"/>
                        <a:ea typeface="Droid Sans Fallback"/>
                        <a:cs typeface="Times (T1) Roman"/>
                      </a:endParaRPr>
                    </a:p>
                  </a:txBody>
                  <a:tcPr marL="22379" marR="25177" marT="31891" marB="31891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uk-UA" sz="1100">
                        <a:solidFill>
                          <a:srgbClr val="000000"/>
                        </a:solidFill>
                        <a:effectLst/>
                        <a:latin typeface="Times (T1) Roman"/>
                        <a:ea typeface="Droid Sans Fallback"/>
                        <a:cs typeface="Times (T1) Roman"/>
                      </a:endParaRPr>
                    </a:p>
                  </a:txBody>
                  <a:tcPr marL="22379" marR="25177" marT="31891" marB="31891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  <a:endParaRPr lang="uk-UA" sz="1100" dirty="0">
                        <a:solidFill>
                          <a:srgbClr val="000000"/>
                        </a:solidFill>
                        <a:effectLst/>
                        <a:latin typeface="Times (T1) Roman"/>
                        <a:ea typeface="Droid Sans Fallback"/>
                        <a:cs typeface="Times (T1) Roman"/>
                      </a:endParaRPr>
                    </a:p>
                  </a:txBody>
                  <a:tcPr marL="22379" marR="25177" marT="31891" marB="31891" anchor="ctr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26</a:t>
                      </a:r>
                      <a:endParaRPr lang="uk-UA" sz="1100" dirty="0">
                        <a:solidFill>
                          <a:srgbClr val="000000"/>
                        </a:solidFill>
                        <a:effectLst/>
                        <a:latin typeface="Times (T1) Roman"/>
                        <a:ea typeface="Droid Sans Fallback"/>
                        <a:cs typeface="Times (T1)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2143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Середня наповнюваність: </a:t>
                      </a:r>
                      <a:endParaRPr lang="uk-UA" sz="800" dirty="0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Cambria"/>
                      </a:endParaRPr>
                    </a:p>
                  </a:txBody>
                  <a:tcPr marL="20701" marR="25177" marT="31891" marB="31891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800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Cambria"/>
                      </a:endParaRPr>
                    </a:p>
                  </a:txBody>
                  <a:tcPr marL="20701" marR="25177" marT="31891" marB="31891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</a:rPr>
                        <a:t>27 </a:t>
                      </a:r>
                      <a:r>
                        <a:rPr lang="uk-UA" sz="1200" dirty="0">
                          <a:effectLst/>
                        </a:rPr>
                        <a:t>учнів</a:t>
                      </a:r>
                      <a:endParaRPr lang="uk-UA" sz="800" dirty="0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Cambria"/>
                      </a:endParaRPr>
                    </a:p>
                  </a:txBody>
                  <a:tcPr marL="20701" marR="25177" marT="31891" marB="31891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800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Cambria"/>
                      </a:endParaRPr>
                    </a:p>
                  </a:txBody>
                  <a:tcPr marL="20701" marR="25177" marT="31891" marB="31891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</a:rPr>
                        <a:t>31 </a:t>
                      </a:r>
                      <a:r>
                        <a:rPr lang="uk-UA" sz="1200" dirty="0">
                          <a:effectLst/>
                        </a:rPr>
                        <a:t>учнів</a:t>
                      </a:r>
                      <a:endParaRPr lang="uk-UA" sz="800" dirty="0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Cambria"/>
                      </a:endParaRPr>
                    </a:p>
                  </a:txBody>
                  <a:tcPr marL="20701" marR="25177" marT="31891" marB="31891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uk-UA" sz="800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Cambria"/>
                      </a:endParaRPr>
                    </a:p>
                  </a:txBody>
                  <a:tcPr marL="20701" marR="25177" marT="31891" marB="31891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</a:rPr>
                        <a:t>23учнів</a:t>
                      </a:r>
                      <a:endParaRPr lang="uk-UA" sz="800" dirty="0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Cambria"/>
                      </a:endParaRPr>
                    </a:p>
                  </a:txBody>
                  <a:tcPr marL="20701" marR="25177" marT="31891" marB="31891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</a:rPr>
                        <a:t>28учнів</a:t>
                      </a:r>
                      <a:endParaRPr lang="uk-UA" sz="800" dirty="0">
                        <a:solidFill>
                          <a:srgbClr val="000000"/>
                        </a:solidFill>
                        <a:effectLst/>
                        <a:latin typeface="Cambria"/>
                        <a:ea typeface="Droid Sans Fallback"/>
                        <a:cs typeface="Cambria"/>
                      </a:endParaRPr>
                    </a:p>
                  </a:txBody>
                  <a:tcPr marL="22379" marR="25177" marT="31891" marB="31891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61413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79837" y="548680"/>
            <a:ext cx="3096344" cy="225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Інформація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 Городоцького ОЗЗСО №5</a:t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про рух учнів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протягом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навчального року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Cambria" pitchFamily="18" charset="0"/>
              <a:ea typeface="Droid Sans Fallback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Марічка\Desktop\IMG_11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620"/>
            <a:ext cx="5796136" cy="392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Місце для вмісту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76454187"/>
              </p:ext>
            </p:extLst>
          </p:nvPr>
        </p:nvGraphicFramePr>
        <p:xfrm>
          <a:off x="251520" y="3501008"/>
          <a:ext cx="7280624" cy="31798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35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59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10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68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310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799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0631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5780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5483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0631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0631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7995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52017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76831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728628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503324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</a:tblGrid>
              <a:tr h="63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Класи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</a:t>
                      </a:r>
                      <a:endParaRPr lang="uk-UA" sz="80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</a:t>
                      </a:r>
                      <a:endParaRPr lang="uk-UA" sz="80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</a:t>
                      </a:r>
                      <a:endParaRPr lang="uk-UA" sz="80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</a:t>
                      </a:r>
                      <a:endParaRPr lang="uk-UA" sz="80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Усього</a:t>
                      </a:r>
                      <a:endParaRPr lang="uk-UA" sz="80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</a:t>
                      </a:r>
                      <a:endParaRPr lang="uk-UA" sz="80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</a:t>
                      </a:r>
                      <a:endParaRPr lang="uk-UA" sz="80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</a:t>
                      </a:r>
                      <a:endParaRPr lang="uk-UA" sz="80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8</a:t>
                      </a:r>
                      <a:endParaRPr lang="uk-UA" sz="80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9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Усього</a:t>
                      </a:r>
                      <a:endParaRPr lang="uk-UA" sz="80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10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11</a:t>
                      </a:r>
                      <a:endParaRPr lang="uk-UA" sz="80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Усього</a:t>
                      </a:r>
                      <a:endParaRPr lang="uk-UA" sz="80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Разом</a:t>
                      </a:r>
                      <a:endParaRPr lang="uk-UA" sz="80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vert="vert27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0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Кількість класів на паралелі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3</a:t>
                      </a:r>
                      <a:endParaRPr lang="uk-UA" sz="12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</a:t>
                      </a:r>
                      <a:endParaRPr lang="uk-UA" sz="80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10</a:t>
                      </a:r>
                      <a:endParaRPr lang="uk-UA" sz="11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2</a:t>
                      </a:r>
                      <a:endParaRPr lang="uk-UA" sz="11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uk-UA" sz="80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11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uk-UA" sz="80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uk-UA" sz="80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uk-UA" sz="80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25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Кількість учнів на початок нового навчального року</a:t>
                      </a:r>
                      <a:endParaRPr lang="uk-UA" sz="80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effectLst/>
                        </a:rPr>
                        <a:t>65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299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336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 smtClean="0"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727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7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Прибуло учнів</a:t>
                      </a:r>
                      <a:endParaRPr lang="uk-UA" sz="80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900" dirty="0" smtClean="0">
                          <a:effectLst/>
                          <a:latin typeface="Calibri"/>
                        </a:rPr>
                        <a:t>3</a:t>
                      </a:r>
                      <a:endParaRPr lang="uk-UA" sz="900" dirty="0">
                        <a:effectLst/>
                        <a:latin typeface="Calibri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uk-UA" sz="1000" dirty="0">
                        <a:effectLst/>
                        <a:latin typeface="Calibri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1000" dirty="0" smtClean="0">
                          <a:effectLst/>
                          <a:latin typeface="Calibri"/>
                        </a:rPr>
                        <a:t>1</a:t>
                      </a:r>
                      <a:endParaRPr lang="uk-UA" sz="1000" dirty="0">
                        <a:effectLst/>
                        <a:latin typeface="Calibri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 smtClean="0"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1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uk-UA" sz="800" dirty="0">
                        <a:effectLst/>
                        <a:latin typeface="Calibri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800" dirty="0" smtClean="0">
                          <a:effectLst/>
                          <a:latin typeface="Calibri"/>
                        </a:rPr>
                        <a:t>1</a:t>
                      </a:r>
                      <a:endParaRPr lang="uk-UA" sz="800" dirty="0">
                        <a:effectLst/>
                        <a:latin typeface="Calibri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800" dirty="0" smtClean="0">
                          <a:effectLst/>
                          <a:latin typeface="Calibri"/>
                        </a:rPr>
                        <a:t>1</a:t>
                      </a:r>
                      <a:endParaRPr lang="uk-UA" sz="800" dirty="0">
                        <a:effectLst/>
                        <a:latin typeface="Calibri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 smtClean="0"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7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Вибуло учнів</a:t>
                      </a:r>
                      <a:endParaRPr lang="uk-UA" sz="80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uk-UA" sz="800">
                        <a:effectLst/>
                        <a:latin typeface="Calibri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800" dirty="0" smtClean="0">
                          <a:effectLst/>
                          <a:latin typeface="Calibri"/>
                        </a:rPr>
                        <a:t>1</a:t>
                      </a:r>
                      <a:endParaRPr lang="uk-UA" sz="800" dirty="0">
                        <a:effectLst/>
                        <a:latin typeface="Calibri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800" dirty="0" smtClean="0">
                          <a:effectLst/>
                          <a:latin typeface="Calibri"/>
                        </a:rPr>
                        <a:t>1</a:t>
                      </a:r>
                      <a:endParaRPr lang="uk-UA" sz="800" dirty="0">
                        <a:effectLst/>
                        <a:latin typeface="Calibri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 smtClean="0"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1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 smtClean="0"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3</a:t>
                      </a:r>
                      <a:endParaRPr lang="uk-UA" sz="9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uk-UA" sz="1000" dirty="0">
                        <a:effectLst/>
                        <a:latin typeface="Calibri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900" dirty="0" smtClean="0">
                          <a:effectLst/>
                          <a:latin typeface="Calibri"/>
                        </a:rPr>
                        <a:t>1</a:t>
                      </a:r>
                      <a:endParaRPr lang="uk-UA" sz="900" dirty="0">
                        <a:effectLst/>
                        <a:latin typeface="Calibri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uk-UA" sz="900" dirty="0">
                        <a:effectLst/>
                        <a:latin typeface="Calibri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800" dirty="0" smtClean="0">
                          <a:effectLst/>
                          <a:latin typeface="Calibri"/>
                        </a:rPr>
                        <a:t>1</a:t>
                      </a:r>
                      <a:endParaRPr lang="uk-UA" sz="800" dirty="0">
                        <a:effectLst/>
                        <a:latin typeface="Calibri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uk-UA" sz="800">
                        <a:effectLst/>
                        <a:latin typeface="Calibri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800" dirty="0" smtClean="0">
                          <a:effectLst/>
                          <a:latin typeface="Calibri"/>
                        </a:rPr>
                        <a:t>1</a:t>
                      </a:r>
                      <a:endParaRPr lang="uk-UA" sz="800" dirty="0">
                        <a:effectLst/>
                        <a:latin typeface="Calibri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800" dirty="0" smtClean="0">
                          <a:effectLst/>
                          <a:latin typeface="Calibri"/>
                        </a:rPr>
                        <a:t>1</a:t>
                      </a:r>
                      <a:endParaRPr lang="uk-UA" sz="800" dirty="0">
                        <a:effectLst/>
                        <a:latin typeface="Calibri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Кількість учнів на кінець навчального року</a:t>
                      </a:r>
                      <a:endParaRPr lang="uk-UA" sz="80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effectLst/>
                        </a:rPr>
                        <a:t>65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effectLst/>
                        </a:rPr>
                        <a:t>299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effectLst/>
                        </a:rPr>
                        <a:t>56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336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dirty="0" smtClean="0"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727</a:t>
                      </a:r>
                      <a:endParaRPr lang="uk-UA" sz="8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49276" marR="49276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50122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Успішність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За </a:t>
            </a:r>
            <a:r>
              <a:rPr lang="ru-RU" dirty="0" err="1"/>
              <a:t>підсумками</a:t>
            </a:r>
            <a:r>
              <a:rPr lang="ru-RU" dirty="0"/>
              <a:t> </a:t>
            </a:r>
            <a:r>
              <a:rPr lang="ru-RU" dirty="0" err="1"/>
              <a:t>річного</a:t>
            </a:r>
            <a:r>
              <a:rPr lang="ru-RU" dirty="0"/>
              <a:t> </a:t>
            </a:r>
            <a:r>
              <a:rPr lang="ru-RU" dirty="0" err="1"/>
              <a:t>оцінювання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з </a:t>
            </a:r>
            <a:r>
              <a:rPr lang="ru-RU" dirty="0" smtClean="0"/>
              <a:t>429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smtClean="0"/>
              <a:t>закладу </a:t>
            </a:r>
            <a:r>
              <a:rPr lang="ru-RU" dirty="0" err="1" smtClean="0"/>
              <a:t>освіти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атестовані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b="1" dirty="0" smtClean="0"/>
              <a:t>62 (14,4%)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202 </a:t>
            </a:r>
            <a:r>
              <a:rPr lang="ru-RU" b="1" dirty="0"/>
              <a:t>(</a:t>
            </a:r>
            <a:r>
              <a:rPr lang="ru-RU" b="1" dirty="0" smtClean="0"/>
              <a:t>46,9%)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достатній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141 (32,77%)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;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26 (</a:t>
            </a:r>
            <a:r>
              <a:rPr lang="ru-RU" b="1" dirty="0"/>
              <a:t>6</a:t>
            </a:r>
            <a:r>
              <a:rPr lang="ru-RU" b="1" dirty="0" smtClean="0"/>
              <a:t>%)</a:t>
            </a:r>
            <a:r>
              <a:rPr lang="ru-RU" dirty="0" smtClean="0"/>
              <a:t>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початковий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 smtClean="0"/>
              <a:t>знань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299 учнів 1-4 класів -  були оцінені </a:t>
            </a:r>
            <a:r>
              <a:rPr lang="uk-UA" dirty="0" err="1" smtClean="0"/>
              <a:t>рівнево</a:t>
            </a:r>
            <a:r>
              <a:rPr lang="uk-UA" dirty="0" smtClean="0"/>
              <a:t> та вербально.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1226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686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 учні 5-11 класів закінчили заклад освіти з високим рівнем знань.</a:t>
            </a:r>
          </a:p>
          <a:p>
            <a:pPr marL="0" indent="0"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них:</a:t>
            </a:r>
          </a:p>
          <a:p>
            <a:pPr marL="0" indent="0"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учнів  нагороджено Похвальним листом</a:t>
            </a:r>
          </a:p>
          <a:p>
            <a:pPr marL="0" indent="0"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учням  видано свідоцтво з відзнакою</a:t>
            </a:r>
          </a:p>
          <a:p>
            <a:pPr marL="0" indent="0"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учнів нагороджено срібною медаллю</a:t>
            </a:r>
          </a:p>
          <a:p>
            <a:pPr marL="0" indent="0"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учнів нагороджено золотою медаллю.</a:t>
            </a:r>
          </a:p>
          <a:p>
            <a:pPr marL="0" indent="0"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особливі досягнення у вивченні окремих предметів 14 учнів 11-х класів нагороджено Похвальною грамотою.</a:t>
            </a:r>
          </a:p>
        </p:txBody>
      </p:sp>
    </p:spTree>
    <p:extLst>
      <p:ext uri="{BB962C8B-B14F-4D97-AF65-F5344CB8AC3E}">
        <p14:creationId xmlns:p14="http://schemas.microsoft.com/office/powerpoint/2010/main" xmlns="" val="215646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15616" y="260648"/>
            <a:ext cx="6840760" cy="188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Інформація  Городоцького ОЗЗСО №5</a:t>
            </a:r>
            <a:b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</a:b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про безоплатне харчування учнів пільгових категорій</a:t>
            </a:r>
            <a:b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</a:b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у закладі освіти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ambria" pitchFamily="18" charset="0"/>
              <a:ea typeface="Droid Sans Fallback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Місце для вмісту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59362236"/>
              </p:ext>
            </p:extLst>
          </p:nvPr>
        </p:nvGraphicFramePr>
        <p:xfrm>
          <a:off x="1727684" y="2420888"/>
          <a:ext cx="5616624" cy="396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66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520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79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№ з/п</a:t>
                      </a:r>
                      <a:endParaRPr lang="uk-UA" sz="11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Категорія</a:t>
                      </a:r>
                      <a:endParaRPr lang="uk-UA" sz="110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Кількість учнів</a:t>
                      </a:r>
                      <a:endParaRPr lang="uk-UA" sz="110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uk-UA" sz="110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Діти учасників АТО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30</a:t>
                      </a:r>
                      <a:endParaRPr lang="uk-UA" sz="11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</a:t>
                      </a:r>
                      <a:endParaRPr lang="uk-UA" sz="110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Діти-сироти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2</a:t>
                      </a:r>
                      <a:endParaRPr lang="uk-UA" sz="11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</a:t>
                      </a:r>
                      <a:endParaRPr lang="uk-UA" sz="110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Діти з малозабезпеченої родини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2</a:t>
                      </a:r>
                      <a:endParaRPr lang="uk-UA" sz="11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4</a:t>
                      </a:r>
                      <a:endParaRPr lang="uk-UA" sz="11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Діти, батьки яких потерпіли від наслідків аварії на Чорнобильській АЕС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6</a:t>
                      </a:r>
                      <a:endParaRPr lang="uk-UA" sz="11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</a:t>
                      </a:r>
                      <a:endParaRPr lang="uk-UA" sz="110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Діти-інваліди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7</a:t>
                      </a:r>
                      <a:endParaRPr lang="uk-UA" sz="11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Droid Sans Fallback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Droid Sans Fallback"/>
                          <a:cs typeface="Times New Roman" panose="02020603050405020304" pitchFamily="18" charset="0"/>
                        </a:rPr>
                        <a:t>Діти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Droid Sans Fallback"/>
                          <a:cs typeface="Times New Roman" panose="02020603050405020304" pitchFamily="18" charset="0"/>
                        </a:rPr>
                        <a:t> позбавлені батьківського піклування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2</a:t>
                      </a:r>
                      <a:endParaRPr lang="uk-UA" sz="14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Droid Sans Fallback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Droid Sans Fallback"/>
                          <a:cs typeface="Times New Roman" panose="02020603050405020304" pitchFamily="18" charset="0"/>
                        </a:rPr>
                        <a:t>Діти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Droid Sans Fallback"/>
                          <a:cs typeface="Times New Roman" panose="02020603050405020304" pitchFamily="18" charset="0"/>
                        </a:rPr>
                        <a:t> з числа внутрішньо переміщених осіб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Droid Sans Fallback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Calibri"/>
                          <a:ea typeface="Droid Sans Fallback"/>
                          <a:cs typeface="Times New Roman"/>
                        </a:rPr>
                        <a:t>2</a:t>
                      </a:r>
                      <a:endParaRPr lang="uk-UA" sz="1400" dirty="0">
                        <a:effectLst/>
                        <a:latin typeface="Calibri"/>
                        <a:ea typeface="Droid Sans Fallback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183941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38632</TotalTime>
  <Words>1056</Words>
  <Application>Microsoft Office PowerPoint</Application>
  <PresentationFormat>Экран (4:3)</PresentationFormat>
  <Paragraphs>290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Успішність</vt:lpstr>
      <vt:lpstr>Слайд 8</vt:lpstr>
      <vt:lpstr>Слайд 9</vt:lpstr>
      <vt:lpstr>грамоти</vt:lpstr>
      <vt:lpstr>Методична робота</vt:lpstr>
      <vt:lpstr>Слайд 12</vt:lpstr>
      <vt:lpstr>Дистанційне навчання</vt:lpstr>
      <vt:lpstr>Слайд 14</vt:lpstr>
      <vt:lpstr>Слайд 15</vt:lpstr>
      <vt:lpstr>ПІЗНАВАЛЬНІ  ПОЇЗДКИ  ТА ЕКСКУРСІЇ  4-б клас – «Ляльковий театр» м. Львів 3-б клас – палац залізничників «Рокс» м. Львів 2-б, 3-а, 4-а клас и - пекарня «Еко – татко» с.Шегині 3-а клас – на підприємство «ТВ Fruit» м. Городок 5-б клас – зоопарк «Лімпопо» с. Меденичі</vt:lpstr>
      <vt:lpstr>Облаштовано кабінет географії</vt:lpstr>
      <vt:lpstr>Довстановлено wi-fi покриття та заміна локальної мережі у 2 комп’ютерних класах </vt:lpstr>
      <vt:lpstr>Придбано 2  інтерактивні панелі з програмним забезпеченням</vt:lpstr>
      <vt:lpstr>Зроблено капітальний ремонт санітарних кімнат 1-4 поверхів</vt:lpstr>
      <vt:lpstr>Зроблено капітальний ремонт їдальні</vt:lpstr>
      <vt:lpstr>Слайд 22</vt:lpstr>
      <vt:lpstr>* мийки; </vt:lpstr>
      <vt:lpstr>Зроблено капітальний ремонт спортзалу</vt:lpstr>
      <vt:lpstr>Слайд 25</vt:lpstr>
      <vt:lpstr>Проведено заміну освітлення у 16 класних кімнатах</vt:lpstr>
      <vt:lpstr>Замінено двері на металопластикові у 5-х класах</vt:lpstr>
      <vt:lpstr>Слайд 28</vt:lpstr>
      <vt:lpstr>Поповнено ресурсну кімнату засобами навчання</vt:lpstr>
      <vt:lpstr>Спеціальне обладнання для інклюзії</vt:lpstr>
      <vt:lpstr>Волонтерська діяльність</vt:lpstr>
      <vt:lpstr>Медичне обслуговування</vt:lpstr>
      <vt:lpstr>Плануємо:</vt:lpstr>
      <vt:lpstr>Дякуємо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DNA7 X64</cp:lastModifiedBy>
  <cp:revision>67</cp:revision>
  <dcterms:created xsi:type="dcterms:W3CDTF">2022-01-27T06:40:04Z</dcterms:created>
  <dcterms:modified xsi:type="dcterms:W3CDTF">2022-12-09T11:34:44Z</dcterms:modified>
</cp:coreProperties>
</file>